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989" r:id="rId4"/>
  </p:sldMasterIdLst>
  <p:notesMasterIdLst>
    <p:notesMasterId r:id="rId22"/>
  </p:notesMasterIdLst>
  <p:handoutMasterIdLst>
    <p:handoutMasterId r:id="rId23"/>
  </p:handoutMasterIdLst>
  <p:sldIdLst>
    <p:sldId id="290" r:id="rId5"/>
    <p:sldId id="327" r:id="rId6"/>
    <p:sldId id="332" r:id="rId7"/>
    <p:sldId id="325" r:id="rId8"/>
    <p:sldId id="337" r:id="rId9"/>
    <p:sldId id="338" r:id="rId10"/>
    <p:sldId id="339" r:id="rId11"/>
    <p:sldId id="340" r:id="rId12"/>
    <p:sldId id="331" r:id="rId13"/>
    <p:sldId id="295" r:id="rId14"/>
    <p:sldId id="333" r:id="rId15"/>
    <p:sldId id="326" r:id="rId16"/>
    <p:sldId id="319" r:id="rId17"/>
    <p:sldId id="335" r:id="rId18"/>
    <p:sldId id="334" r:id="rId19"/>
    <p:sldId id="336" r:id="rId20"/>
    <p:sldId id="341" r:id="rId21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153DAF"/>
    <a:srgbClr val="1B4FE3"/>
    <a:srgbClr val="0000FF"/>
    <a:srgbClr val="FCDBB6"/>
    <a:srgbClr val="663300"/>
    <a:srgbClr val="FFCC00"/>
    <a:srgbClr val="000000"/>
    <a:srgbClr val="8080FF"/>
    <a:srgbClr val="CFF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6" autoAdjust="0"/>
    <p:restoredTop sz="77158" autoAdjust="0"/>
  </p:normalViewPr>
  <p:slideViewPr>
    <p:cSldViewPr>
      <p:cViewPr varScale="1">
        <p:scale>
          <a:sx n="93" d="100"/>
          <a:sy n="93" d="100"/>
        </p:scale>
        <p:origin x="127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645" y="-67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numFmt formatCode="_(&quot;$&quot;* #,##0_);_(&quot;$&quot;* \(#,##0\);_(&quot;$&quot;* &quot;-&quot;_);_(@_)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none" lIns="274320" tIns="182880" rIns="38100" bIns="18288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'Chart Info'!$A$73:$A$77</c:f>
              <c:strCache>
                <c:ptCount val="5"/>
                <c:pt idx="0">
                  <c:v>2019 Actual</c:v>
                </c:pt>
                <c:pt idx="1">
                  <c:v>2020 Actual</c:v>
                </c:pt>
                <c:pt idx="2">
                  <c:v>2021 Actual</c:v>
                </c:pt>
                <c:pt idx="3">
                  <c:v>2022 Estimate</c:v>
                </c:pt>
                <c:pt idx="4">
                  <c:v>2023 Proposed</c:v>
                </c:pt>
              </c:strCache>
            </c:strRef>
          </c:cat>
          <c:val>
            <c:numRef>
              <c:f>'Chart Info'!$B$73:$B$77</c:f>
              <c:numCache>
                <c:formatCode>_(* #,##0_);_(* \(#,##0\);_(* "-"_);_(@_)</c:formatCode>
                <c:ptCount val="5"/>
                <c:pt idx="0">
                  <c:v>4818591.3600000003</c:v>
                </c:pt>
                <c:pt idx="1">
                  <c:v>5003993.5100000007</c:v>
                </c:pt>
                <c:pt idx="2">
                  <c:v>6278708.4000000004</c:v>
                </c:pt>
                <c:pt idx="3">
                  <c:v>6804896</c:v>
                </c:pt>
                <c:pt idx="4">
                  <c:v>5681332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EF-42A7-B6C5-C6167DD807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7234864"/>
        <c:axId val="1077234208"/>
        <c:axId val="0"/>
      </c:bar3DChart>
      <c:catAx>
        <c:axId val="107723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7234208"/>
        <c:crosses val="autoZero"/>
        <c:auto val="1"/>
        <c:lblAlgn val="ctr"/>
        <c:lblOffset val="100"/>
        <c:noMultiLvlLbl val="0"/>
      </c:catAx>
      <c:valAx>
        <c:axId val="107723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723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283917145883367E-2"/>
          <c:y val="7.6876696576041195E-2"/>
          <c:w val="0.96778769113952834"/>
          <c:h val="0.8257402955572333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A8C-4675-9E15-061C61E5C29C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A8C-4675-9E15-061C61E5C29C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A8C-4675-9E15-061C61E5C29C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A8C-4675-9E15-061C61E5C29C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A8C-4675-9E15-061C61E5C29C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A8C-4675-9E15-061C61E5C29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CA8C-4675-9E15-061C61E5C29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CA8C-4675-9E15-061C61E5C29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  <a:alpha val="90000"/>
                </a:schemeClr>
              </a:solidFill>
              <a:ln w="19050">
                <a:solidFill>
                  <a:schemeClr val="accent3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A8C-4675-9E15-061C61E5C29C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A8C-4675-9E15-061C61E5C29C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A8C-4675-9E15-061C61E5C29C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05-CA8C-4675-9E15-061C61E5C29C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CA8C-4675-9E15-061C61E5C29C}"/>
                </c:ext>
              </c:extLst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CA8C-4675-9E15-061C61E5C29C}"/>
                </c:ext>
              </c:extLst>
            </c:dLbl>
            <c:dLbl>
              <c:idx val="5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CA8C-4675-9E15-061C61E5C29C}"/>
                </c:ext>
              </c:extLst>
            </c:dLbl>
            <c:dLbl>
              <c:idx val="6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CA8C-4675-9E15-061C61E5C29C}"/>
                </c:ext>
              </c:extLst>
            </c:dLbl>
            <c:dLbl>
              <c:idx val="7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CA8C-4675-9E15-061C61E5C29C}"/>
                </c:ext>
              </c:extLst>
            </c:dLbl>
            <c:dLbl>
              <c:idx val="8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CA8C-4675-9E15-061C61E5C29C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 Info'!$A$36:$A$44</c:f>
              <c:strCache>
                <c:ptCount val="9"/>
                <c:pt idx="0">
                  <c:v> Property Tax </c:v>
                </c:pt>
                <c:pt idx="1">
                  <c:v> Sales Tax </c:v>
                </c:pt>
                <c:pt idx="2">
                  <c:v> Business &amp; Other Taxes </c:v>
                </c:pt>
                <c:pt idx="3">
                  <c:v> Utility Taxes </c:v>
                </c:pt>
                <c:pt idx="4">
                  <c:v> Licenses &amp; Permits </c:v>
                </c:pt>
                <c:pt idx="5">
                  <c:v> Intergovernmental </c:v>
                </c:pt>
                <c:pt idx="6">
                  <c:v> Fees &amp; Charges </c:v>
                </c:pt>
                <c:pt idx="7">
                  <c:v> Misc/Other </c:v>
                </c:pt>
                <c:pt idx="8">
                  <c:v> Interfund Transfers </c:v>
                </c:pt>
              </c:strCache>
            </c:strRef>
          </c:cat>
          <c:val>
            <c:numRef>
              <c:f>'Chart Info'!$D$36:$D$44</c:f>
              <c:numCache>
                <c:formatCode>0.0%</c:formatCode>
                <c:ptCount val="9"/>
                <c:pt idx="0">
                  <c:v>0.19170562641876554</c:v>
                </c:pt>
                <c:pt idx="1">
                  <c:v>0.32140906530730673</c:v>
                </c:pt>
                <c:pt idx="2">
                  <c:v>9.4079445180890828E-2</c:v>
                </c:pt>
                <c:pt idx="3">
                  <c:v>0.17083021607905832</c:v>
                </c:pt>
                <c:pt idx="4">
                  <c:v>7.8063217916697486E-2</c:v>
                </c:pt>
                <c:pt idx="5">
                  <c:v>3.0151078972970206E-2</c:v>
                </c:pt>
                <c:pt idx="6">
                  <c:v>1.0969653351842475E-2</c:v>
                </c:pt>
                <c:pt idx="7">
                  <c:v>2.2125986379850828E-2</c:v>
                </c:pt>
                <c:pt idx="8">
                  <c:v>8.0665710392617579E-2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A8C-4675-9E15-061C61E5C29C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2022 Property Tax Levy Rate Comparison</a:t>
            </a:r>
          </a:p>
          <a:p>
            <a:pPr>
              <a:defRPr/>
            </a:pPr>
            <a:r>
              <a:rPr lang="en-US" sz="1050" b="1"/>
              <a:t>(Regular City Levies)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971-433E-9AA6-E714A91B5A51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971-433E-9AA6-E714A91B5A51}"/>
              </c:ext>
            </c:extLst>
          </c:dPt>
          <c:dLbls>
            <c:dLbl>
              <c:idx val="4"/>
              <c:layout/>
              <c:tx>
                <c:rich>
                  <a:bodyPr/>
                  <a:lstStyle/>
                  <a:p>
                    <a:fld id="{B37DAC69-76F6-450D-8AAF-6522468BBD53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971-433E-9AA6-E714A91B5A51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A3F21DAD-44E5-423B-8EE0-B0FE4EF694D4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971-433E-9AA6-E714A91B5A51}"/>
                </c:ext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'PT Chart Info'!$A$3:$A$14</c:f>
              <c:strCache>
                <c:ptCount val="12"/>
                <c:pt idx="0">
                  <c:v>Edgewood</c:v>
                </c:pt>
                <c:pt idx="1">
                  <c:v>Federal Way</c:v>
                </c:pt>
                <c:pt idx="2">
                  <c:v>Bonney Lake</c:v>
                </c:pt>
                <c:pt idx="3">
                  <c:v>Algona</c:v>
                </c:pt>
                <c:pt idx="4">
                  <c:v>Pacific</c:v>
                </c:pt>
                <c:pt idx="5">
                  <c:v>Sumner</c:v>
                </c:pt>
                <c:pt idx="6">
                  <c:v>Average</c:v>
                </c:pt>
                <c:pt idx="7">
                  <c:v>Fife</c:v>
                </c:pt>
                <c:pt idx="8">
                  <c:v>Milton</c:v>
                </c:pt>
                <c:pt idx="9">
                  <c:v>Puyallup</c:v>
                </c:pt>
                <c:pt idx="10">
                  <c:v>Kent</c:v>
                </c:pt>
                <c:pt idx="11">
                  <c:v>Auburn</c:v>
                </c:pt>
              </c:strCache>
            </c:strRef>
          </c:cat>
          <c:val>
            <c:numRef>
              <c:f>'PT Chart Info'!$B$3:$B$14</c:f>
              <c:numCache>
                <c:formatCode>_(* #,##0.00_);_(* \(#,##0.00\);_(* "-"??_);_(@_)</c:formatCode>
                <c:ptCount val="12"/>
                <c:pt idx="0">
                  <c:v>0.77948757999999996</c:v>
                </c:pt>
                <c:pt idx="1">
                  <c:v>0.81689000000000001</c:v>
                </c:pt>
                <c:pt idx="2">
                  <c:v>0.84350791000000003</c:v>
                </c:pt>
                <c:pt idx="3">
                  <c:v>0.97899000000000003</c:v>
                </c:pt>
                <c:pt idx="4">
                  <c:v>0.98131999999999997</c:v>
                </c:pt>
                <c:pt idx="5">
                  <c:v>0.99415646999999996</c:v>
                </c:pt>
                <c:pt idx="6">
                  <c:v>1.0583562172727274</c:v>
                </c:pt>
                <c:pt idx="7">
                  <c:v>1.1041437300000001</c:v>
                </c:pt>
                <c:pt idx="8">
                  <c:v>1.1170100000000001</c:v>
                </c:pt>
                <c:pt idx="9">
                  <c:v>1.1342127</c:v>
                </c:pt>
                <c:pt idx="10">
                  <c:v>1.2297899999999999</c:v>
                </c:pt>
                <c:pt idx="11">
                  <c:v>1.6624099999999999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71-433E-9AA6-E714A91B5A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67512272"/>
        <c:axId val="1267509320"/>
      </c:barChart>
      <c:catAx>
        <c:axId val="1267512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7509320"/>
        <c:crosses val="autoZero"/>
        <c:auto val="1"/>
        <c:lblAlgn val="ctr"/>
        <c:lblOffset val="100"/>
        <c:noMultiLvlLbl val="0"/>
      </c:catAx>
      <c:valAx>
        <c:axId val="1267509320"/>
        <c:scaling>
          <c:orientation val="minMax"/>
        </c:scaling>
        <c:delete val="1"/>
        <c:axPos val="b"/>
        <c:numFmt formatCode="_(* #,##0.00_);_(* \(#,##0.00\);_(* &quot;-&quot;??_);_(@_)" sourceLinked="1"/>
        <c:majorTickMark val="none"/>
        <c:minorTickMark val="none"/>
        <c:tickLblPos val="nextTo"/>
        <c:crossAx val="126751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43344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58" tIns="46729" rIns="93458" bIns="46729" numCol="1" anchor="t" anchorCtr="0" compatLnSpc="1">
            <a:prstTxWarp prst="textNoShape">
              <a:avLst/>
            </a:prstTxWarp>
          </a:bodyPr>
          <a:lstStyle>
            <a:lvl1pPr defTabSz="93468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133" y="1"/>
            <a:ext cx="3043344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58" tIns="46729" rIns="93458" bIns="46729" numCol="1" anchor="t" anchorCtr="0" compatLnSpc="1">
            <a:prstTxWarp prst="textNoShape">
              <a:avLst/>
            </a:prstTxWarp>
          </a:bodyPr>
          <a:lstStyle>
            <a:lvl1pPr algn="r" defTabSz="93468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1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41738"/>
            <a:ext cx="3043344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58" tIns="46729" rIns="93458" bIns="46729" numCol="1" anchor="b" anchorCtr="0" compatLnSpc="1">
            <a:prstTxWarp prst="textNoShape">
              <a:avLst/>
            </a:prstTxWarp>
          </a:bodyPr>
          <a:lstStyle>
            <a:lvl1pPr defTabSz="93468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1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133" y="8841738"/>
            <a:ext cx="3043344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58" tIns="46729" rIns="93458" bIns="46729" numCol="1" anchor="b" anchorCtr="0" compatLnSpc="1">
            <a:prstTxWarp prst="textNoShape">
              <a:avLst/>
            </a:prstTxWarp>
          </a:bodyPr>
          <a:lstStyle>
            <a:lvl1pPr algn="r" defTabSz="934681">
              <a:defRPr sz="1200"/>
            </a:lvl1pPr>
          </a:lstStyle>
          <a:p>
            <a:pPr>
              <a:defRPr/>
            </a:pPr>
            <a:fld id="{B89CE8E4-4DDA-4C22-A131-1B69B46E48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120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43344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58" tIns="46729" rIns="93458" bIns="46729" numCol="1" anchor="t" anchorCtr="0" compatLnSpc="1">
            <a:prstTxWarp prst="textNoShape">
              <a:avLst/>
            </a:prstTxWarp>
          </a:bodyPr>
          <a:lstStyle>
            <a:lvl1pPr defTabSz="93468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133" y="1"/>
            <a:ext cx="3043344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58" tIns="46729" rIns="93458" bIns="46729" numCol="1" anchor="t" anchorCtr="0" compatLnSpc="1">
            <a:prstTxWarp prst="textNoShape">
              <a:avLst/>
            </a:prstTxWarp>
          </a:bodyPr>
          <a:lstStyle>
            <a:lvl1pPr algn="r" defTabSz="93468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57725" cy="3494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311" y="4422465"/>
            <a:ext cx="5618480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58" tIns="46729" rIns="93458" bIns="467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41738"/>
            <a:ext cx="3043344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58" tIns="46729" rIns="93458" bIns="46729" numCol="1" anchor="b" anchorCtr="0" compatLnSpc="1">
            <a:prstTxWarp prst="textNoShape">
              <a:avLst/>
            </a:prstTxWarp>
          </a:bodyPr>
          <a:lstStyle>
            <a:lvl1pPr defTabSz="93468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9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133" y="8841738"/>
            <a:ext cx="3043344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58" tIns="46729" rIns="93458" bIns="46729" numCol="1" anchor="b" anchorCtr="0" compatLnSpc="1">
            <a:prstTxWarp prst="textNoShape">
              <a:avLst/>
            </a:prstTxWarp>
          </a:bodyPr>
          <a:lstStyle>
            <a:lvl1pPr algn="r" defTabSz="934681">
              <a:defRPr sz="1200"/>
            </a:lvl1pPr>
          </a:lstStyle>
          <a:p>
            <a:pPr>
              <a:defRPr/>
            </a:pPr>
            <a:fld id="{26431D0E-F2BB-40D3-8272-F1D05BFD22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23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31D0E-F2BB-40D3-8272-F1D05BFD22C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02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6913"/>
            <a:ext cx="4657725" cy="3494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716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31D0E-F2BB-40D3-8272-F1D05BFD22C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60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6913"/>
            <a:ext cx="4657725" cy="3494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31D0E-F2BB-40D3-8272-F1D05BFD22C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52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6913"/>
            <a:ext cx="4657725" cy="3494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31D0E-F2BB-40D3-8272-F1D05BFD22C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431D0E-F2BB-40D3-8272-F1D05BFD22C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860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31D0E-F2BB-40D3-8272-F1D05BFD22C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138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31D0E-F2BB-40D3-8272-F1D05BFD22C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803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31D0E-F2BB-40D3-8272-F1D05BFD22C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413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31D0E-F2BB-40D3-8272-F1D05BFD22C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55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31D0E-F2BB-40D3-8272-F1D05BFD22C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603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6913"/>
            <a:ext cx="4657725" cy="3494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716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31D0E-F2BB-40D3-8272-F1D05BFD22C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488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431D0E-F2BB-40D3-8272-F1D05BFD22C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33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31D0E-F2BB-40D3-8272-F1D05BFD22C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770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31D0E-F2BB-40D3-8272-F1D05BFD22C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74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6913"/>
            <a:ext cx="4657725" cy="3494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31D0E-F2BB-40D3-8272-F1D05BFD22C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63353A-43DA-4D2B-9110-15E400C2B53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F3A32-2FC5-44A8-B2AF-9540784F9B7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BEF4C-1D48-4256-AAB5-37998B801E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E2316-D5B7-4769-84D2-3B57045CA1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DE1B3-C168-4F00-A5B7-F5D6DC94C8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C4AC4-53E2-48F8-A860-823265C8FB8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9F69A-3F35-4AB4-9EB5-58F4CD3F35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F4574-F15E-4F71-9A53-5E53B9E170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EA35A7-F7ED-423C-9FFE-E6F2307C84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41A2F-73BA-44E1-AA31-53D17E1269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dirty="0"/>
              <a:t>Click icon to add picture</a:t>
            </a:r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6316974D-B09E-486F-9F07-E3DF24617B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2" r:id="rId12"/>
  </p:sldLayoutIdLst>
  <p:transition/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://commons.wikimedia.org/wiki/File:Autumn_in_Italy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commons.wikimedia.org/wiki/File:Fall_Wallpaper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commons.wikimedia.org/wiki/File:Fall_Wallpaper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Fall_Wallpaper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://deliciousmeggy.blogspot.com/2012/09/muffins-morbidissimi-alle-mele-e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hyperlink" Target="http://www.recycledminds.com/2007_11_01_archive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hyperlink" Target="http://commons.wikimedia.org/wiki/File:Craigievar_Castle_in_Autumn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logwatig.com/2012/10/autumn-hue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ybershamans.blogspot.com/2011/08/270000-organic-farmers-sue-monsanto.html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hyperlink" Target="http://commons.wikimedia.org/wiki/File:Craigievar_Castle_in_Autumn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hyperlink" Target="http://commons.wikimedia.org/wiki/File:Fall-red-tree-lake_-_West_Virginia_-_ForestWander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logwatig.com/2012/10/autumn-hue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commons.wikimedia.org/wiki/File:Fall_Wallpaper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ybershamans.blogspot.com/2011/08/270000-organic-farmers-sue-monsanto.html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recycledminds.com/2007_11_01_archive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logwatig.com/2012/10/autumn-hue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://commons.wikimedia.org/wiki/File:Autumn_in_Italy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5400" b="1" dirty="0">
                <a:solidFill>
                  <a:srgbClr val="153DAF"/>
                </a:solidFill>
              </a:rPr>
              <a:t>2023 Revenue Sources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326105"/>
            <a:ext cx="7406640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800" b="1" dirty="0">
                <a:solidFill>
                  <a:srgbClr val="153DAF"/>
                </a:solidFill>
              </a:rPr>
              <a:t>City of Pacific</a:t>
            </a:r>
          </a:p>
          <a:p>
            <a:pPr algn="ctr" eaLnBrk="1" hangingPunct="1"/>
            <a:endParaRPr lang="en-US" sz="3600" i="1" dirty="0">
              <a:solidFill>
                <a:schemeClr val="accent2"/>
              </a:solidFill>
            </a:endParaRPr>
          </a:p>
          <a:p>
            <a:pPr algn="ctr" eaLnBrk="1" hangingPunct="1"/>
            <a:endParaRPr lang="en-US" sz="3600" i="1" dirty="0">
              <a:solidFill>
                <a:schemeClr val="accent2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9A8886C-C4A2-FC31-F7A0-6DAF282BE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469107"/>
            <a:ext cx="3738380" cy="239725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5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543800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800" b="1" dirty="0">
                <a:solidFill>
                  <a:schemeClr val="accent2"/>
                </a:solidFill>
              </a:rPr>
              <a:t>Assessed Valuation</a:t>
            </a:r>
          </a:p>
        </p:txBody>
      </p:sp>
      <p:graphicFrame>
        <p:nvGraphicFramePr>
          <p:cNvPr id="217148" name="Group 6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85029989"/>
              </p:ext>
            </p:extLst>
          </p:nvPr>
        </p:nvGraphicFramePr>
        <p:xfrm>
          <a:off x="838200" y="1143000"/>
          <a:ext cx="8049831" cy="5499745"/>
        </p:xfrm>
        <a:graphic>
          <a:graphicData uri="http://schemas.openxmlformats.org/drawingml/2006/table">
            <a:tbl>
              <a:tblPr/>
              <a:tblGrid>
                <a:gridCol w="143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87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7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Levy Year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Assessed Valuation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Levy Rate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Property Tax Levy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569,125,019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1.60223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907,323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608,397,554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1.54223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942,938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643,440,906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1.46389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936,700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727,560,976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1.31972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954,676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802,563,212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1.21401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969,179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910,060,105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1.12244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1,015,453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4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952,664,506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1.09750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1,038,852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4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1,084,061,942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0.98132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1,057,699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4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1,280,690,866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0.84203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1,080,202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5158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5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543800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800" b="1" dirty="0">
                <a:solidFill>
                  <a:schemeClr val="accent2"/>
                </a:solidFill>
              </a:rPr>
              <a:t>New Construction</a:t>
            </a:r>
          </a:p>
        </p:txBody>
      </p:sp>
      <p:graphicFrame>
        <p:nvGraphicFramePr>
          <p:cNvPr id="217148" name="Group 6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75640373"/>
              </p:ext>
            </p:extLst>
          </p:nvPr>
        </p:nvGraphicFramePr>
        <p:xfrm>
          <a:off x="1143000" y="1066800"/>
          <a:ext cx="7010400" cy="5636906"/>
        </p:xfrm>
        <a:graphic>
          <a:graphicData uri="http://schemas.openxmlformats.org/drawingml/2006/table">
            <a:tbl>
              <a:tblPr/>
              <a:tblGrid>
                <a:gridCol w="1806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2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7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Levy Year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New Construction Assessed Valuation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Property Tax Increase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2,048,760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3,333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3,352,220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5,371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4,848,638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7,478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5,195,278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7,605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3,516,525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4,641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50,820,835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61,697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4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22,650,410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25,424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4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6,488,872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7,122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4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3,199,291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3,140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331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210606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5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68680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800" b="1" dirty="0">
                <a:solidFill>
                  <a:schemeClr val="accent2"/>
                </a:solidFill>
              </a:rPr>
              <a:t>Property Tax Calculation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8458200" cy="5562600"/>
          </a:xfrm>
        </p:spPr>
        <p:txBody>
          <a:bodyPr>
            <a:noAutofit/>
          </a:bodyPr>
          <a:lstStyle/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dirty="0"/>
          </a:p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i="1" dirty="0"/>
          </a:p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i="1" dirty="0"/>
          </a:p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i="1" dirty="0"/>
          </a:p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i="1" dirty="0"/>
          </a:p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i="1" dirty="0"/>
          </a:p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i="1" dirty="0"/>
          </a:p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i="1" dirty="0"/>
          </a:p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i="1" dirty="0"/>
          </a:p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i="1" dirty="0"/>
          </a:p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i="1" dirty="0"/>
          </a:p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i="1" dirty="0"/>
          </a:p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i="1" dirty="0"/>
          </a:p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i="1" dirty="0"/>
          </a:p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i="1" dirty="0"/>
          </a:p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i="1" dirty="0"/>
          </a:p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i="1" dirty="0"/>
          </a:p>
          <a:p>
            <a:pPr marL="402336" lvl="1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sz="1400" i="1" dirty="0"/>
          </a:p>
          <a:p>
            <a:pPr marL="128016" indent="0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None/>
            </a:pPr>
            <a:endParaRPr lang="en-US" sz="800" i="1" dirty="0"/>
          </a:p>
          <a:p>
            <a:pPr marL="128016" indent="0">
              <a:lnSpc>
                <a:spcPct val="90000"/>
              </a:lnSpc>
              <a:buClr>
                <a:schemeClr val="accent2"/>
              </a:buClr>
              <a:buNone/>
            </a:pPr>
            <a:r>
              <a:rPr lang="en-US" sz="1400" i="1" dirty="0"/>
              <a:t>*These calculations are based on King County’s preliminary values.  Final values will be released in early December and may update these numbers. </a:t>
            </a:r>
            <a:r>
              <a:rPr lang="en-US" sz="1400" i="1" dirty="0" smtClean="0"/>
              <a:t>The City will also receive $1,824 of additional proceeds due to a levy correction for the 2022 tax year.</a:t>
            </a:r>
            <a:endParaRPr lang="en-US" sz="1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BEF4C-1D48-4256-AAB5-37998B801EE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43040A6-A615-491B-8030-1EA81F4D4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914781"/>
              </p:ext>
            </p:extLst>
          </p:nvPr>
        </p:nvGraphicFramePr>
        <p:xfrm>
          <a:off x="381000" y="1203960"/>
          <a:ext cx="8382000" cy="448481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705600">
                  <a:extLst>
                    <a:ext uri="{9D8B030D-6E8A-4147-A177-3AD203B41FA5}">
                      <a16:colId xmlns:a16="http://schemas.microsoft.com/office/drawing/2014/main" val="655912109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20130195"/>
                    </a:ext>
                  </a:extLst>
                </a:gridCol>
              </a:tblGrid>
              <a:tr h="592117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400" b="0" dirty="0"/>
                        <a:t>Prior Year’s Actual Levy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/>
                        <a:t>$1,057,704</a:t>
                      </a:r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828275"/>
                  </a:ext>
                </a:extLst>
              </a:tr>
              <a:tr h="888176">
                <a:tc>
                  <a:txBody>
                    <a:bodyPr/>
                    <a:lstStyle/>
                    <a:p>
                      <a:pPr marL="0" lvl="1" indent="0">
                        <a:buSzPct val="90000"/>
                        <a:buFontTx/>
                        <a:buNone/>
                      </a:pPr>
                      <a:r>
                        <a:rPr lang="en-US" sz="2400" dirty="0"/>
                        <a:t>+ 1% Statutory Limit Increase (Council option)</a:t>
                      </a:r>
                    </a:p>
                    <a:p>
                      <a:pPr marL="1371600" lvl="3" indent="-457200">
                        <a:buSzPct val="90000"/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$1,057,704 x 1% (inflationary increase)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10,582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157542"/>
                  </a:ext>
                </a:extLst>
              </a:tr>
              <a:tr h="888176">
                <a:tc>
                  <a:txBody>
                    <a:bodyPr/>
                    <a:lstStyle/>
                    <a:p>
                      <a:pPr marL="0" marR="0" lvl="0" indent="-13716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+ New Construction Assessed Valuation x</a:t>
                      </a:r>
                    </a:p>
                    <a:p>
                      <a:pPr marL="0" marR="0" lvl="0" indent="-13716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   2022 property tax rate  </a:t>
                      </a:r>
                      <a:r>
                        <a:rPr lang="en-US" sz="2400" dirty="0" smtClean="0"/>
                        <a:t>($3,199,291 </a:t>
                      </a:r>
                      <a:r>
                        <a:rPr lang="en-US" sz="2400" dirty="0"/>
                        <a:t>x $0.98132)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3,140</a:t>
                      </a:r>
                      <a:endParaRPr lang="en-US" sz="2400" dirty="0"/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251588"/>
                  </a:ext>
                </a:extLst>
              </a:tr>
              <a:tr h="608565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400" dirty="0"/>
                        <a:t>+ Administrative Refunds (prior year)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6,952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4559049"/>
                  </a:ext>
                </a:extLst>
              </a:tr>
              <a:tr h="619606">
                <a:tc>
                  <a:txBody>
                    <a:bodyPr/>
                    <a:lstStyle/>
                    <a:p>
                      <a:pPr marL="0" marR="0" lvl="0" indent="-13716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= Total Levy Amount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dbl" baseline="0" dirty="0"/>
                        <a:t>$</a:t>
                      </a:r>
                      <a:r>
                        <a:rPr lang="en-US" sz="2400" u="dbl" baseline="0" dirty="0" smtClean="0"/>
                        <a:t>1,078,378</a:t>
                      </a:r>
                      <a:endParaRPr lang="en-US" sz="2400" u="dbl" baseline="0" dirty="0"/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9637927"/>
                  </a:ext>
                </a:extLst>
              </a:tr>
              <a:tr h="88817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400" dirty="0"/>
                        <a:t>Total Levy ÷ Total Assessed Valuation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($</a:t>
                      </a:r>
                      <a:r>
                        <a:rPr lang="en-US" sz="2400" dirty="0" smtClean="0"/>
                        <a:t>1,078,378 </a:t>
                      </a:r>
                      <a:r>
                        <a:rPr lang="en-US" sz="2400" dirty="0"/>
                        <a:t>÷ $</a:t>
                      </a:r>
                      <a:r>
                        <a:rPr lang="en-US" sz="2400" dirty="0" smtClean="0"/>
                        <a:t>1,280,690,866) </a:t>
                      </a:r>
                      <a:r>
                        <a:rPr lang="en-US" sz="2400" dirty="0"/>
                        <a:t>x $1,000 AV =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</a:t>
                      </a:r>
                      <a:r>
                        <a:rPr lang="en-US" sz="2400" dirty="0" smtClean="0"/>
                        <a:t>0.84203</a:t>
                      </a:r>
                      <a:endParaRPr lang="en-US" sz="2400" dirty="0"/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868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17930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BEF4C-1D48-4256-AAB5-37998B801EE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1746" name="Rectangle 100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58956"/>
            <a:ext cx="7924800" cy="1239837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dirty="0">
                <a:solidFill>
                  <a:schemeClr val="accent2"/>
                </a:solidFill>
              </a:rPr>
              <a:t>Where Did Your 2022</a:t>
            </a:r>
            <a:br>
              <a:rPr lang="en-US" sz="4800" b="1" dirty="0">
                <a:solidFill>
                  <a:schemeClr val="accent2"/>
                </a:solidFill>
              </a:rPr>
            </a:br>
            <a:r>
              <a:rPr lang="en-US" sz="4800" b="1" dirty="0">
                <a:solidFill>
                  <a:schemeClr val="accent2"/>
                </a:solidFill>
              </a:rPr>
              <a:t>Property Tax Dollar Go?</a:t>
            </a:r>
          </a:p>
        </p:txBody>
      </p:sp>
      <p:sp>
        <p:nvSpPr>
          <p:cNvPr id="31747" name="Text Box 102"/>
          <p:cNvSpPr txBox="1">
            <a:spLocks noChangeArrowheads="1"/>
          </p:cNvSpPr>
          <p:nvPr/>
        </p:nvSpPr>
        <p:spPr bwMode="auto">
          <a:xfrm>
            <a:off x="3467102" y="3371850"/>
            <a:ext cx="1897063" cy="571500"/>
          </a:xfrm>
          <a:prstGeom prst="rect">
            <a:avLst/>
          </a:prstGeom>
          <a:solidFill>
            <a:srgbClr val="FFFFFF"/>
          </a:solidFill>
          <a:ln w="25400" algn="in">
            <a:solidFill>
              <a:srgbClr val="000000"/>
            </a:solidFill>
            <a:miter lim="800000"/>
            <a:headEnd/>
            <a:tailEnd/>
          </a:ln>
        </p:spPr>
        <p:txBody>
          <a:bodyPr lIns="36195" tIns="36195" rIns="36195" bIns="36195"/>
          <a:lstStyle/>
          <a:p>
            <a:pPr eaLnBrk="0" hangingPunct="0"/>
            <a:r>
              <a:rPr lang="en-US" sz="1200" dirty="0">
                <a:solidFill>
                  <a:srgbClr val="000000"/>
                </a:solidFill>
                <a:latin typeface="Tahoma" pitchFamily="34" charset="0"/>
              </a:rPr>
              <a:t>Steilacoom School District</a:t>
            </a:r>
            <a:br>
              <a:rPr lang="en-US" sz="1200" dirty="0">
                <a:solidFill>
                  <a:srgbClr val="000000"/>
                </a:solidFill>
                <a:latin typeface="Tahoma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Tahoma" pitchFamily="34" charset="0"/>
              </a:rPr>
              <a:t>37.1 cents</a:t>
            </a:r>
            <a:endParaRPr lang="en-US" dirty="0"/>
          </a:p>
        </p:txBody>
      </p:sp>
      <p:sp>
        <p:nvSpPr>
          <p:cNvPr id="31748" name="Rectangle 112"/>
          <p:cNvSpPr>
            <a:spLocks noChangeArrowheads="1"/>
          </p:cNvSpPr>
          <p:nvPr/>
        </p:nvSpPr>
        <p:spPr bwMode="auto">
          <a:xfrm>
            <a:off x="457200" y="1677987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 dirty="0">
              <a:latin typeface="Garamond" pitchFamily="18" charset="0"/>
            </a:endParaRPr>
          </a:p>
        </p:txBody>
      </p:sp>
      <p:sp>
        <p:nvSpPr>
          <p:cNvPr id="31749" name="Text Box 113"/>
          <p:cNvSpPr txBox="1">
            <a:spLocks noChangeArrowheads="1"/>
          </p:cNvSpPr>
          <p:nvPr/>
        </p:nvSpPr>
        <p:spPr bwMode="auto">
          <a:xfrm>
            <a:off x="3467102" y="3371850"/>
            <a:ext cx="1897063" cy="571500"/>
          </a:xfrm>
          <a:prstGeom prst="rect">
            <a:avLst/>
          </a:prstGeom>
          <a:solidFill>
            <a:srgbClr val="FFFFFF"/>
          </a:solidFill>
          <a:ln w="25400" algn="in">
            <a:solidFill>
              <a:srgbClr val="000000"/>
            </a:solidFill>
            <a:miter lim="800000"/>
            <a:headEnd/>
            <a:tailEnd/>
          </a:ln>
        </p:spPr>
        <p:txBody>
          <a:bodyPr lIns="36195" tIns="36195" rIns="36195" bIns="36195"/>
          <a:lstStyle/>
          <a:p>
            <a:pPr eaLnBrk="0" hangingPunct="0"/>
            <a:r>
              <a:rPr lang="en-US" sz="1200" dirty="0">
                <a:solidFill>
                  <a:srgbClr val="000000"/>
                </a:solidFill>
                <a:latin typeface="Tahoma" pitchFamily="34" charset="0"/>
              </a:rPr>
              <a:t>Steilacoom School District</a:t>
            </a:r>
            <a:br>
              <a:rPr lang="en-US" sz="1200" dirty="0">
                <a:solidFill>
                  <a:srgbClr val="000000"/>
                </a:solidFill>
                <a:latin typeface="Tahoma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Tahoma" pitchFamily="34" charset="0"/>
              </a:rPr>
              <a:t>37.1 cents</a:t>
            </a:r>
            <a:endParaRPr lang="en-US" dirty="0"/>
          </a:p>
        </p:txBody>
      </p:sp>
      <p:sp>
        <p:nvSpPr>
          <p:cNvPr id="31751" name="Rectangle 122"/>
          <p:cNvSpPr>
            <a:spLocks noChangeArrowheads="1"/>
          </p:cNvSpPr>
          <p:nvPr/>
        </p:nvSpPr>
        <p:spPr bwMode="auto">
          <a:xfrm>
            <a:off x="-1828800" y="228601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 dirty="0">
              <a:latin typeface="Garamond" pitchFamily="18" charset="0"/>
            </a:endParaRPr>
          </a:p>
        </p:txBody>
      </p:sp>
      <p:sp>
        <p:nvSpPr>
          <p:cNvPr id="31752" name="Rectangle 123"/>
          <p:cNvSpPr>
            <a:spLocks noChangeArrowheads="1"/>
          </p:cNvSpPr>
          <p:nvPr/>
        </p:nvSpPr>
        <p:spPr bwMode="auto">
          <a:xfrm>
            <a:off x="-1828800" y="228601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 dirty="0">
              <a:latin typeface="Garamond" pitchFamily="18" charset="0"/>
            </a:endParaRPr>
          </a:p>
        </p:txBody>
      </p:sp>
      <p:sp>
        <p:nvSpPr>
          <p:cNvPr id="31753" name="Text Box 124"/>
          <p:cNvSpPr txBox="1">
            <a:spLocks noChangeArrowheads="1"/>
          </p:cNvSpPr>
          <p:nvPr/>
        </p:nvSpPr>
        <p:spPr bwMode="auto">
          <a:xfrm>
            <a:off x="4554364" y="1866900"/>
            <a:ext cx="1963230" cy="929547"/>
          </a:xfrm>
          <a:prstGeom prst="rect">
            <a:avLst/>
          </a:prstGeom>
          <a:solidFill>
            <a:srgbClr val="FFFFFF"/>
          </a:solidFill>
          <a:ln w="25400" algn="in">
            <a:solidFill>
              <a:srgbClr val="000000"/>
            </a:solidFill>
            <a:miter lim="800000"/>
            <a:headEnd/>
            <a:tailEnd/>
          </a:ln>
        </p:spPr>
        <p:txBody>
          <a:bodyPr lIns="36195" tIns="36195" rIns="36195" bIns="36195"/>
          <a:lstStyle/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+mn-lt"/>
              </a:rPr>
              <a:t>Auburn School District</a:t>
            </a:r>
            <a:br>
              <a:rPr lang="en-US" dirty="0">
                <a:solidFill>
                  <a:srgbClr val="000000"/>
                </a:solidFill>
                <a:latin typeface="+mn-lt"/>
              </a:rPr>
            </a:br>
            <a:r>
              <a:rPr lang="en-US" dirty="0">
                <a:solidFill>
                  <a:srgbClr val="000000"/>
                </a:solidFill>
                <a:latin typeface="+mn-lt"/>
              </a:rPr>
              <a:t>41.5 cents</a:t>
            </a:r>
            <a:endParaRPr lang="en-US" dirty="0">
              <a:latin typeface="+mn-lt"/>
            </a:endParaRPr>
          </a:p>
        </p:txBody>
      </p:sp>
      <p:sp>
        <p:nvSpPr>
          <p:cNvPr id="31754" name="Text Box 125"/>
          <p:cNvSpPr txBox="1">
            <a:spLocks noChangeArrowheads="1"/>
          </p:cNvSpPr>
          <p:nvPr/>
        </p:nvSpPr>
        <p:spPr bwMode="auto">
          <a:xfrm>
            <a:off x="2877357" y="4935536"/>
            <a:ext cx="1422376" cy="943762"/>
          </a:xfrm>
          <a:prstGeom prst="rect">
            <a:avLst/>
          </a:prstGeom>
          <a:solidFill>
            <a:srgbClr val="FFFFFF"/>
          </a:solidFill>
          <a:ln w="25400" algn="in">
            <a:solidFill>
              <a:srgbClr val="000000"/>
            </a:solidFill>
            <a:miter lim="800000"/>
            <a:headEnd/>
            <a:tailEnd/>
          </a:ln>
        </p:spPr>
        <p:txBody>
          <a:bodyPr lIns="36195" tIns="36195" rIns="36195" bIns="36195"/>
          <a:lstStyle/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+mn-lt"/>
              </a:rPr>
              <a:t>State of Washington</a:t>
            </a:r>
            <a:br>
              <a:rPr lang="en-US" dirty="0">
                <a:solidFill>
                  <a:srgbClr val="000000"/>
                </a:solidFill>
                <a:latin typeface="+mn-lt"/>
              </a:rPr>
            </a:br>
            <a:r>
              <a:rPr lang="en-US" dirty="0">
                <a:solidFill>
                  <a:srgbClr val="000000"/>
                </a:solidFill>
                <a:latin typeface="+mn-lt"/>
              </a:rPr>
              <a:t>23.5 cents</a:t>
            </a:r>
            <a:endParaRPr lang="en-US" dirty="0">
              <a:latin typeface="+mn-lt"/>
            </a:endParaRPr>
          </a:p>
        </p:txBody>
      </p:sp>
      <p:sp>
        <p:nvSpPr>
          <p:cNvPr id="31755" name="Text Box 126"/>
          <p:cNvSpPr txBox="1">
            <a:spLocks noChangeArrowheads="1"/>
          </p:cNvSpPr>
          <p:nvPr/>
        </p:nvSpPr>
        <p:spPr bwMode="auto">
          <a:xfrm>
            <a:off x="1371600" y="1981200"/>
            <a:ext cx="1219200" cy="914400"/>
          </a:xfrm>
          <a:prstGeom prst="rect">
            <a:avLst/>
          </a:prstGeom>
          <a:solidFill>
            <a:srgbClr val="FFFFFF"/>
          </a:solidFill>
          <a:ln w="25400" algn="in">
            <a:solidFill>
              <a:srgbClr val="000000"/>
            </a:solidFill>
            <a:miter lim="800000"/>
            <a:headEnd/>
            <a:tailEnd/>
          </a:ln>
        </p:spPr>
        <p:txBody>
          <a:bodyPr lIns="36195" tIns="36195" rIns="36195" bIns="36195"/>
          <a:lstStyle/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+mn-lt"/>
              </a:rPr>
              <a:t>King County</a:t>
            </a:r>
            <a:br>
              <a:rPr lang="en-US" dirty="0">
                <a:solidFill>
                  <a:srgbClr val="000000"/>
                </a:solidFill>
                <a:latin typeface="+mn-lt"/>
              </a:rPr>
            </a:br>
            <a:r>
              <a:rPr lang="en-US" dirty="0">
                <a:solidFill>
                  <a:srgbClr val="000000"/>
                </a:solidFill>
                <a:latin typeface="+mn-lt"/>
              </a:rPr>
              <a:t>10.2 cents</a:t>
            </a:r>
            <a:endParaRPr lang="en-US" dirty="0">
              <a:latin typeface="+mn-lt"/>
            </a:endParaRPr>
          </a:p>
        </p:txBody>
      </p:sp>
      <p:sp>
        <p:nvSpPr>
          <p:cNvPr id="31756" name="Text Box 127"/>
          <p:cNvSpPr txBox="1">
            <a:spLocks noChangeArrowheads="1"/>
          </p:cNvSpPr>
          <p:nvPr/>
        </p:nvSpPr>
        <p:spPr bwMode="auto">
          <a:xfrm>
            <a:off x="6934200" y="3209699"/>
            <a:ext cx="1600200" cy="914400"/>
          </a:xfrm>
          <a:prstGeom prst="rect">
            <a:avLst/>
          </a:prstGeom>
          <a:solidFill>
            <a:srgbClr val="FFFFFF"/>
          </a:solidFill>
          <a:ln w="25400" algn="in">
            <a:solidFill>
              <a:srgbClr val="000000"/>
            </a:solidFill>
            <a:miter lim="800000"/>
            <a:headEnd/>
            <a:tailEnd/>
          </a:ln>
        </p:spPr>
        <p:txBody>
          <a:bodyPr lIns="36195" tIns="36195" rIns="36195" bIns="36195"/>
          <a:lstStyle/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+mn-lt"/>
              </a:rPr>
              <a:t>King County Library</a:t>
            </a:r>
            <a:br>
              <a:rPr lang="en-US" dirty="0">
                <a:solidFill>
                  <a:srgbClr val="000000"/>
                </a:solidFill>
                <a:latin typeface="+mn-lt"/>
              </a:rPr>
            </a:br>
            <a:r>
              <a:rPr lang="en-US" dirty="0">
                <a:solidFill>
                  <a:srgbClr val="000000"/>
                </a:solidFill>
                <a:latin typeface="+mn-lt"/>
              </a:rPr>
              <a:t>2.7 cents</a:t>
            </a:r>
            <a:endParaRPr lang="en-US" dirty="0">
              <a:latin typeface="+mn-lt"/>
            </a:endParaRPr>
          </a:p>
        </p:txBody>
      </p:sp>
      <p:sp>
        <p:nvSpPr>
          <p:cNvPr id="31757" name="Text Box 128"/>
          <p:cNvSpPr txBox="1">
            <a:spLocks noChangeArrowheads="1"/>
          </p:cNvSpPr>
          <p:nvPr/>
        </p:nvSpPr>
        <p:spPr bwMode="auto">
          <a:xfrm>
            <a:off x="1112921" y="3198813"/>
            <a:ext cx="1257300" cy="914400"/>
          </a:xfrm>
          <a:prstGeom prst="rect">
            <a:avLst/>
          </a:prstGeom>
          <a:solidFill>
            <a:srgbClr val="FFFFFF"/>
          </a:solidFill>
          <a:ln w="25400" algn="in">
            <a:solidFill>
              <a:srgbClr val="000000"/>
            </a:solidFill>
            <a:miter lim="800000"/>
            <a:headEnd/>
            <a:tailEnd/>
          </a:ln>
        </p:spPr>
        <p:txBody>
          <a:bodyPr lIns="36195" tIns="36195" rIns="36195" bIns="36195"/>
          <a:lstStyle/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+mn-lt"/>
              </a:rPr>
              <a:t>Port of Seattle</a:t>
            </a:r>
            <a:br>
              <a:rPr lang="en-US" dirty="0">
                <a:solidFill>
                  <a:srgbClr val="000000"/>
                </a:solidFill>
                <a:latin typeface="+mn-lt"/>
              </a:rPr>
            </a:br>
            <a:r>
              <a:rPr lang="en-US" dirty="0">
                <a:solidFill>
                  <a:srgbClr val="000000"/>
                </a:solidFill>
                <a:latin typeface="+mn-lt"/>
              </a:rPr>
              <a:t>0.9 cents</a:t>
            </a:r>
            <a:endParaRPr lang="en-US" dirty="0">
              <a:latin typeface="+mn-lt"/>
            </a:endParaRPr>
          </a:p>
        </p:txBody>
      </p:sp>
      <p:sp>
        <p:nvSpPr>
          <p:cNvPr id="31758" name="Text Box 130"/>
          <p:cNvSpPr txBox="1">
            <a:spLocks noChangeArrowheads="1"/>
          </p:cNvSpPr>
          <p:nvPr/>
        </p:nvSpPr>
        <p:spPr bwMode="auto">
          <a:xfrm>
            <a:off x="2952751" y="1866900"/>
            <a:ext cx="1371600" cy="935778"/>
          </a:xfrm>
          <a:prstGeom prst="rect">
            <a:avLst/>
          </a:prstGeom>
          <a:solidFill>
            <a:srgbClr val="FFFFFF"/>
          </a:solidFill>
          <a:ln w="25400" algn="in">
            <a:solidFill>
              <a:srgbClr val="000000"/>
            </a:solidFill>
            <a:miter lim="800000"/>
            <a:headEnd/>
            <a:tailEnd/>
          </a:ln>
        </p:spPr>
        <p:txBody>
          <a:bodyPr lIns="36195" tIns="36195" rIns="36195" bIns="36195"/>
          <a:lstStyle/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+mn-lt"/>
              </a:rPr>
              <a:t>City of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+mn-lt"/>
              </a:rPr>
              <a:t>Pacific</a:t>
            </a:r>
            <a:br>
              <a:rPr lang="en-US" dirty="0">
                <a:solidFill>
                  <a:srgbClr val="000000"/>
                </a:solidFill>
                <a:latin typeface="+mn-lt"/>
              </a:rPr>
            </a:br>
            <a:r>
              <a:rPr lang="en-US" dirty="0">
                <a:solidFill>
                  <a:srgbClr val="000000"/>
                </a:solidFill>
                <a:latin typeface="+mn-lt"/>
              </a:rPr>
              <a:t>8.2 cents</a:t>
            </a:r>
            <a:endParaRPr lang="en-US" dirty="0">
              <a:latin typeface="+mn-lt"/>
            </a:endParaRPr>
          </a:p>
        </p:txBody>
      </p:sp>
      <p:pic>
        <p:nvPicPr>
          <p:cNvPr id="31759" name="Picture 131" descr="dollarbi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2971800"/>
            <a:ext cx="4248151" cy="1828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8" name="Text Box 128"/>
          <p:cNvSpPr txBox="1">
            <a:spLocks noChangeArrowheads="1"/>
          </p:cNvSpPr>
          <p:nvPr/>
        </p:nvSpPr>
        <p:spPr bwMode="auto">
          <a:xfrm>
            <a:off x="6934200" y="4421225"/>
            <a:ext cx="1600200" cy="914400"/>
          </a:xfrm>
          <a:prstGeom prst="rect">
            <a:avLst/>
          </a:prstGeom>
          <a:solidFill>
            <a:srgbClr val="FFFFFF"/>
          </a:solidFill>
          <a:ln w="25400" algn="in">
            <a:solidFill>
              <a:srgbClr val="000000"/>
            </a:solidFill>
            <a:miter lim="800000"/>
            <a:headEnd/>
            <a:tailEnd/>
          </a:ln>
        </p:spPr>
        <p:txBody>
          <a:bodyPr lIns="36195" tIns="36195" rIns="36195" bIns="36195"/>
          <a:lstStyle/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+mn-lt"/>
              </a:rPr>
              <a:t>Regional Transit Authority</a:t>
            </a:r>
            <a:br>
              <a:rPr lang="en-US" dirty="0">
                <a:solidFill>
                  <a:srgbClr val="000000"/>
                </a:solidFill>
                <a:latin typeface="+mn-lt"/>
              </a:rPr>
            </a:br>
            <a:r>
              <a:rPr lang="en-US" dirty="0">
                <a:solidFill>
                  <a:srgbClr val="000000"/>
                </a:solidFill>
                <a:latin typeface="+mn-lt"/>
              </a:rPr>
              <a:t>1.5 cents</a:t>
            </a:r>
            <a:endParaRPr lang="en-US" dirty="0">
              <a:latin typeface="+mn-lt"/>
            </a:endParaRPr>
          </a:p>
        </p:txBody>
      </p:sp>
      <p:sp>
        <p:nvSpPr>
          <p:cNvPr id="19" name="Text Box 128"/>
          <p:cNvSpPr txBox="1">
            <a:spLocks noChangeArrowheads="1"/>
          </p:cNvSpPr>
          <p:nvPr/>
        </p:nvSpPr>
        <p:spPr bwMode="auto">
          <a:xfrm>
            <a:off x="6828679" y="1981200"/>
            <a:ext cx="1257300" cy="914400"/>
          </a:xfrm>
          <a:prstGeom prst="rect">
            <a:avLst/>
          </a:prstGeom>
          <a:solidFill>
            <a:srgbClr val="FFFFFF"/>
          </a:solidFill>
          <a:ln w="25400" algn="in">
            <a:solidFill>
              <a:srgbClr val="000000"/>
            </a:solidFill>
            <a:miter lim="800000"/>
            <a:headEnd/>
            <a:tailEnd/>
          </a:ln>
        </p:spPr>
        <p:txBody>
          <a:bodyPr lIns="36195" tIns="36195" rIns="36195" bIns="36195"/>
          <a:lstStyle/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+mn-lt"/>
              </a:rPr>
              <a:t>EMS Levy 2.1 cents</a:t>
            </a:r>
            <a:endParaRPr lang="en-US" dirty="0">
              <a:latin typeface="+mn-lt"/>
            </a:endParaRPr>
          </a:p>
        </p:txBody>
      </p:sp>
      <p:sp>
        <p:nvSpPr>
          <p:cNvPr id="21" name="Text Box 128"/>
          <p:cNvSpPr txBox="1">
            <a:spLocks noChangeArrowheads="1"/>
          </p:cNvSpPr>
          <p:nvPr/>
        </p:nvSpPr>
        <p:spPr bwMode="auto">
          <a:xfrm>
            <a:off x="1124953" y="4416426"/>
            <a:ext cx="1257300" cy="914400"/>
          </a:xfrm>
          <a:prstGeom prst="rect">
            <a:avLst/>
          </a:prstGeom>
          <a:solidFill>
            <a:srgbClr val="FFFFFF"/>
          </a:solidFill>
          <a:ln w="25400" algn="in">
            <a:solidFill>
              <a:srgbClr val="000000"/>
            </a:solidFill>
            <a:miter lim="800000"/>
            <a:headEnd/>
            <a:tailEnd/>
          </a:ln>
        </p:spPr>
        <p:txBody>
          <a:bodyPr lIns="36195" tIns="36195" rIns="36195" bIns="36195"/>
          <a:lstStyle/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+mn-lt"/>
              </a:rPr>
              <a:t>Flood District</a:t>
            </a:r>
            <a:br>
              <a:rPr lang="en-US" dirty="0">
                <a:solidFill>
                  <a:srgbClr val="000000"/>
                </a:solidFill>
                <a:latin typeface="+mn-lt"/>
              </a:rPr>
            </a:br>
            <a:r>
              <a:rPr lang="en-US" dirty="0">
                <a:solidFill>
                  <a:srgbClr val="000000"/>
                </a:solidFill>
                <a:latin typeface="+mn-lt"/>
              </a:rPr>
              <a:t>0.7 cent</a:t>
            </a:r>
            <a:endParaRPr lang="en-US" dirty="0">
              <a:latin typeface="+mn-lt"/>
            </a:endParaRPr>
          </a:p>
        </p:txBody>
      </p:sp>
      <p:sp>
        <p:nvSpPr>
          <p:cNvPr id="23" name="Text Box 128"/>
          <p:cNvSpPr txBox="1">
            <a:spLocks noChangeArrowheads="1"/>
          </p:cNvSpPr>
          <p:nvPr/>
        </p:nvSpPr>
        <p:spPr bwMode="auto">
          <a:xfrm>
            <a:off x="4572000" y="4935536"/>
            <a:ext cx="1945594" cy="943762"/>
          </a:xfrm>
          <a:prstGeom prst="rect">
            <a:avLst/>
          </a:prstGeom>
          <a:solidFill>
            <a:srgbClr val="FFFFFF"/>
          </a:solidFill>
          <a:ln w="25400" algn="in">
            <a:solidFill>
              <a:srgbClr val="000000"/>
            </a:solidFill>
            <a:miter lim="800000"/>
            <a:headEnd/>
            <a:tailEnd/>
          </a:ln>
        </p:spPr>
        <p:txBody>
          <a:bodyPr lIns="36195" tIns="36195" rIns="36195" bIns="36195"/>
          <a:lstStyle/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+mn-lt"/>
              </a:rPr>
              <a:t>Valley Regional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+mn-lt"/>
              </a:rPr>
              <a:t>Fire Authority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+mn-lt"/>
              </a:rPr>
              <a:t>8.6 cents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97661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5A82EF-B202-4158-B185-66FE5450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F4574-F15E-4F71-9A53-5E53B9E170E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Rectangle 100">
            <a:extLst>
              <a:ext uri="{FF2B5EF4-FFF2-40B4-BE49-F238E27FC236}">
                <a16:creationId xmlns:a16="http://schemas.microsoft.com/office/drawing/2014/main" id="{D6F75E63-4FBA-4188-8943-E5A914F02586}"/>
              </a:ext>
            </a:extLst>
          </p:cNvPr>
          <p:cNvSpPr txBox="1">
            <a:spLocks noChangeArrowheads="1"/>
          </p:cNvSpPr>
          <p:nvPr/>
        </p:nvSpPr>
        <p:spPr>
          <a:xfrm>
            <a:off x="1066800" y="258956"/>
            <a:ext cx="7924800" cy="123983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</a:pPr>
            <a:r>
              <a:rPr lang="en-US" sz="4800" b="1" dirty="0">
                <a:solidFill>
                  <a:schemeClr val="accent2"/>
                </a:solidFill>
              </a:rPr>
              <a:t>2022 Property Tax Levy</a:t>
            </a:r>
          </a:p>
          <a:p>
            <a:pPr algn="ctr" fontAlgn="auto">
              <a:spcAft>
                <a:spcPts val="0"/>
              </a:spcAft>
            </a:pPr>
            <a:r>
              <a:rPr lang="en-US" sz="3600" b="1" dirty="0">
                <a:solidFill>
                  <a:schemeClr val="accent2"/>
                </a:solidFill>
              </a:rPr>
              <a:t>(per $1,000 Assessed Valuation)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C6412-2B1D-DA59-7718-4427D83A7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700" y="1755532"/>
            <a:ext cx="5715000" cy="455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1647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BEF4C-1D48-4256-AAB5-37998B801EE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58875" y="152400"/>
            <a:ext cx="7985125" cy="8937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b="1" dirty="0">
                <a:solidFill>
                  <a:schemeClr val="accent2"/>
                </a:solidFill>
              </a:rPr>
              <a:t>City Property Tax Comparisons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2D125BE-C67B-4643-A039-4E655E25F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973913"/>
              </p:ext>
            </p:extLst>
          </p:nvPr>
        </p:nvGraphicFramePr>
        <p:xfrm>
          <a:off x="1161923" y="943058"/>
          <a:ext cx="7680325" cy="5838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78105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BEF4C-1D48-4256-AAB5-37998B801EE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304800"/>
            <a:ext cx="7086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1" hangingPunct="1"/>
            <a:r>
              <a:rPr lang="en-US" sz="4800" b="1" dirty="0">
                <a:solidFill>
                  <a:schemeClr val="accent2"/>
                </a:solidFill>
              </a:rPr>
              <a:t>Property Tax Levy</a:t>
            </a: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19A2A455-4BC3-4DD4-8C4E-E9721E9E93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70443"/>
              </p:ext>
            </p:extLst>
          </p:nvPr>
        </p:nvGraphicFramePr>
        <p:xfrm>
          <a:off x="1447800" y="1407330"/>
          <a:ext cx="7086600" cy="4440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650">
                  <a:extLst>
                    <a:ext uri="{9D8B030D-6E8A-4147-A177-3AD203B41FA5}">
                      <a16:colId xmlns:a16="http://schemas.microsoft.com/office/drawing/2014/main" val="428020472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660331536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161010015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347691996"/>
                    </a:ext>
                  </a:extLst>
                </a:gridCol>
              </a:tblGrid>
              <a:tr h="10806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Tax 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Median Assessed Valuation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Levy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Tax Amount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7870628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2023 Proposed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$371,000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$0.84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$312.39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295015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$343,000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$0.98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$336.59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42248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2021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$311,000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$1.10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$341.32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778216"/>
                  </a:ext>
                </a:extLst>
              </a:tr>
              <a:tr h="9351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2020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$289,000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$1.12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$324.39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59417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124811B-37E6-4968-B89F-EDFF7256A47A}"/>
              </a:ext>
            </a:extLst>
          </p:cNvPr>
          <p:cNvSpPr txBox="1"/>
          <p:nvPr/>
        </p:nvSpPr>
        <p:spPr>
          <a:xfrm>
            <a:off x="1752600" y="59436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City portion of property taxes, based on average single family residential assessed values provided by King County.  Levy rate is rounded.</a:t>
            </a:r>
          </a:p>
        </p:txBody>
      </p:sp>
    </p:spTree>
    <p:extLst>
      <p:ext uri="{BB962C8B-B14F-4D97-AF65-F5344CB8AC3E}">
        <p14:creationId xmlns:p14="http://schemas.microsoft.com/office/powerpoint/2010/main" val="343981660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BEF4C-1D48-4256-AAB5-37998B801EE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87780" y="228600"/>
            <a:ext cx="73152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dirty="0">
                <a:solidFill>
                  <a:schemeClr val="accent2"/>
                </a:solidFill>
              </a:rPr>
              <a:t>2023 Proposed Property Tax Levy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508125" y="1562100"/>
            <a:ext cx="6188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dirty="0">
              <a:latin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222248" y="1421130"/>
            <a:ext cx="7848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buFontTx/>
              <a:buChar char="•"/>
            </a:pPr>
            <a:endParaRPr lang="en-US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	</a:t>
            </a:r>
            <a:endParaRPr lang="en-US" sz="32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en-US" sz="3200" dirty="0">
              <a:latin typeface="Garamond" pitchFamily="18" charset="0"/>
            </a:endParaRPr>
          </a:p>
          <a:p>
            <a:pPr marL="742950" lvl="1" indent="-285750">
              <a:spcBef>
                <a:spcPct val="20000"/>
              </a:spcBef>
            </a:pPr>
            <a:endParaRPr lang="en-US" sz="3200" dirty="0">
              <a:latin typeface="Garamond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>
              <a:latin typeface="Garamond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>
              <a:latin typeface="Garamond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4FCF758-7F53-B744-D47C-999B9CD20F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409742"/>
              </p:ext>
            </p:extLst>
          </p:nvPr>
        </p:nvGraphicFramePr>
        <p:xfrm>
          <a:off x="1981199" y="1634609"/>
          <a:ext cx="6000878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439">
                  <a:extLst>
                    <a:ext uri="{9D8B030D-6E8A-4147-A177-3AD203B41FA5}">
                      <a16:colId xmlns:a16="http://schemas.microsoft.com/office/drawing/2014/main" val="2155202331"/>
                    </a:ext>
                  </a:extLst>
                </a:gridCol>
                <a:gridCol w="3000439">
                  <a:extLst>
                    <a:ext uri="{9D8B030D-6E8A-4147-A177-3AD203B41FA5}">
                      <a16:colId xmlns:a16="http://schemas.microsoft.com/office/drawing/2014/main" val="41254480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Proposed Levy 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Anticipated </a:t>
                      </a:r>
                    </a:p>
                    <a:p>
                      <a:pPr algn="ctr"/>
                      <a:r>
                        <a:rPr lang="en-US" sz="2400" dirty="0"/>
                        <a:t>Levy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623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$1,080,202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$0.84203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25928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124811B-37E6-4968-B89F-EDFF7256A47A}"/>
              </a:ext>
            </a:extLst>
          </p:cNvPr>
          <p:cNvSpPr txBox="1"/>
          <p:nvPr/>
        </p:nvSpPr>
        <p:spPr>
          <a:xfrm>
            <a:off x="1752600" y="59436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The above amount includes $1,824 of additional levy proceeds as a result of a levy correction for the 2022 tax year.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90195177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BEF4C-1D48-4256-AAB5-37998B801EE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58875" y="152400"/>
            <a:ext cx="7985125" cy="8937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b="1" dirty="0">
                <a:solidFill>
                  <a:schemeClr val="accent2"/>
                </a:solidFill>
              </a:rPr>
              <a:t>General Fund Revenue Trends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EE3B463-DABF-5850-42C5-0CFE5DB65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641183"/>
              </p:ext>
            </p:extLst>
          </p:nvPr>
        </p:nvGraphicFramePr>
        <p:xfrm>
          <a:off x="1219200" y="1003935"/>
          <a:ext cx="7540752" cy="5554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2945265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BEF4C-1D48-4256-AAB5-37998B801EE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33178" y="76200"/>
            <a:ext cx="7897812" cy="89376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800" b="1" dirty="0" smtClean="0">
                <a:solidFill>
                  <a:schemeClr val="accent2"/>
                </a:solidFill>
              </a:rPr>
              <a:t>2023 Proposed General </a:t>
            </a:r>
            <a:r>
              <a:rPr lang="en-US" sz="2800" b="1" dirty="0">
                <a:solidFill>
                  <a:schemeClr val="accent2"/>
                </a:solidFill>
              </a:rPr>
              <a:t>Fund Revenue Sources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C2B0164-EDC1-69E3-D721-1319338F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89023"/>
              </p:ext>
            </p:extLst>
          </p:nvPr>
        </p:nvGraphicFramePr>
        <p:xfrm>
          <a:off x="175840" y="685800"/>
          <a:ext cx="8666408" cy="6291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5868041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BEF4C-1D48-4256-AAB5-37998B801EE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304800"/>
            <a:ext cx="7086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1" hangingPunct="1"/>
            <a:r>
              <a:rPr lang="en-US" sz="4800" b="1" dirty="0">
                <a:solidFill>
                  <a:schemeClr val="accent2"/>
                </a:solidFill>
              </a:rPr>
              <a:t>General Fund Taxes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4B21DCC-73F1-079F-A067-C6DA2B8EE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600200"/>
            <a:ext cx="7848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Property Taxes - $0.84 per $1,000 AV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F2936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Sales Taxes</a:t>
            </a:r>
          </a:p>
          <a:p>
            <a:pPr marL="800100" lvl="1" indent="-342900">
              <a:spcBef>
                <a:spcPts val="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Local Retail Sales &amp; Use Tax</a:t>
            </a:r>
          </a:p>
          <a:p>
            <a:pPr marL="800100" lvl="1" indent="-342900">
              <a:spcBef>
                <a:spcPts val="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Criminal Justice Sales Tax</a:t>
            </a:r>
          </a:p>
          <a:p>
            <a:pPr marL="342900" indent="-342900">
              <a:spcBef>
                <a:spcPts val="0"/>
              </a:spcBef>
              <a:buFontTx/>
              <a:buChar char="•"/>
            </a:pPr>
            <a:endParaRPr lang="en-US" sz="14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Business &amp; Occupation (B&amp;O) Tax = .2%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Utility Taxes = 6%</a:t>
            </a:r>
          </a:p>
          <a:p>
            <a:pPr marL="800100" lvl="1" indent="-342900">
              <a:spcBef>
                <a:spcPts val="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City-owned Utilities – Water &amp; Stormwater</a:t>
            </a:r>
          </a:p>
          <a:p>
            <a:pPr marL="800100" lvl="1" indent="-342900">
              <a:spcBef>
                <a:spcPts val="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Other Utilities – Electric, Gas, Sewer, Cable &amp; Telephone</a:t>
            </a:r>
          </a:p>
        </p:txBody>
      </p:sp>
    </p:spTree>
    <p:extLst>
      <p:ext uri="{BB962C8B-B14F-4D97-AF65-F5344CB8AC3E}">
        <p14:creationId xmlns:p14="http://schemas.microsoft.com/office/powerpoint/2010/main" val="169611982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5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1999" y="152400"/>
            <a:ext cx="7703821" cy="914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800" b="1" dirty="0">
                <a:solidFill>
                  <a:schemeClr val="accent2"/>
                </a:solidFill>
              </a:rPr>
              <a:t>Where Does Your Sales Tax Go?</a:t>
            </a:r>
          </a:p>
        </p:txBody>
      </p:sp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D5ADE188-429F-4FC7-C076-D0A1D36F2537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475048085"/>
              </p:ext>
            </p:extLst>
          </p:nvPr>
        </p:nvGraphicFramePr>
        <p:xfrm>
          <a:off x="762000" y="990600"/>
          <a:ext cx="7696201" cy="5092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5566">
                  <a:extLst>
                    <a:ext uri="{9D8B030D-6E8A-4147-A177-3AD203B41FA5}">
                      <a16:colId xmlns:a16="http://schemas.microsoft.com/office/drawing/2014/main" val="2462705819"/>
                    </a:ext>
                  </a:extLst>
                </a:gridCol>
                <a:gridCol w="847156">
                  <a:extLst>
                    <a:ext uri="{9D8B030D-6E8A-4147-A177-3AD203B41FA5}">
                      <a16:colId xmlns:a16="http://schemas.microsoft.com/office/drawing/2014/main" val="2974693212"/>
                    </a:ext>
                  </a:extLst>
                </a:gridCol>
                <a:gridCol w="430757">
                  <a:extLst>
                    <a:ext uri="{9D8B030D-6E8A-4147-A177-3AD203B41FA5}">
                      <a16:colId xmlns:a16="http://schemas.microsoft.com/office/drawing/2014/main" val="3794871467"/>
                    </a:ext>
                  </a:extLst>
                </a:gridCol>
                <a:gridCol w="2785566">
                  <a:extLst>
                    <a:ext uri="{9D8B030D-6E8A-4147-A177-3AD203B41FA5}">
                      <a16:colId xmlns:a16="http://schemas.microsoft.com/office/drawing/2014/main" val="2665441497"/>
                    </a:ext>
                  </a:extLst>
                </a:gridCol>
                <a:gridCol w="847156">
                  <a:extLst>
                    <a:ext uri="{9D8B030D-6E8A-4147-A177-3AD203B41FA5}">
                      <a16:colId xmlns:a16="http://schemas.microsoft.com/office/drawing/2014/main" val="479462077"/>
                    </a:ext>
                  </a:extLst>
                </a:gridCol>
              </a:tblGrid>
              <a:tr h="29648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2307415"/>
                  </a:ext>
                </a:extLst>
              </a:tr>
              <a:tr h="34880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effectLst/>
                        </a:rPr>
                        <a:t>Sales Tax Distribution - King County</a:t>
                      </a:r>
                      <a:endParaRPr lang="en-US" sz="1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effectLst/>
                        </a:rPr>
                        <a:t>Sales Tax Distribution - Pierce County</a:t>
                      </a:r>
                      <a:endParaRPr lang="en-US" sz="1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655616"/>
                  </a:ext>
                </a:extLst>
              </a:tr>
              <a:tr h="348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sng" strike="noStrike" dirty="0">
                          <a:effectLst/>
                        </a:rPr>
                        <a:t>Government Entity</a:t>
                      </a:r>
                      <a:endParaRPr lang="en-US" sz="1500" b="1" i="0" u="sng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sng" strike="noStrike" dirty="0">
                          <a:effectLst/>
                        </a:rPr>
                        <a:t>Tax Rate</a:t>
                      </a:r>
                      <a:endParaRPr lang="en-US" sz="1500" b="1" i="0" u="sng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5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sng" strike="noStrike" dirty="0">
                          <a:effectLst/>
                        </a:rPr>
                        <a:t>Government Entity</a:t>
                      </a:r>
                      <a:endParaRPr lang="en-US" sz="1500" b="1" i="0" u="sng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sng" strike="noStrike" dirty="0">
                          <a:effectLst/>
                        </a:rPr>
                        <a:t>Tax Rate</a:t>
                      </a:r>
                      <a:endParaRPr lang="en-US" sz="1500" b="1" i="0" u="sng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9085812"/>
                  </a:ext>
                </a:extLst>
              </a:tr>
              <a:tr h="2964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State of Washington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6.50%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State of Washington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6.50%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1374306"/>
                  </a:ext>
                </a:extLst>
              </a:tr>
              <a:tr h="2964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Sound Transit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1.40%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Sound Transit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1.40%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33505067"/>
                  </a:ext>
                </a:extLst>
              </a:tr>
              <a:tr h="2964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King County Metro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0.90%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highlight>
                            <a:srgbClr val="FF9900"/>
                          </a:highlight>
                        </a:rPr>
                        <a:t>City of Pacific</a:t>
                      </a:r>
                      <a:endParaRPr lang="en-US" sz="1400" b="0" i="0" u="none" strike="noStrike" dirty="0">
                        <a:effectLst/>
                        <a:highlight>
                          <a:srgbClr val="FF99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highlight>
                            <a:srgbClr val="FF9900"/>
                          </a:highlight>
                        </a:rPr>
                        <a:t>0.84%</a:t>
                      </a:r>
                      <a:endParaRPr lang="en-US" sz="1400" b="0" i="0" u="none" strike="noStrike" dirty="0">
                        <a:effectLst/>
                        <a:highlight>
                          <a:srgbClr val="FF99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2934510"/>
                  </a:ext>
                </a:extLst>
              </a:tr>
              <a:tr h="2964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highlight>
                            <a:srgbClr val="FF9900"/>
                          </a:highlight>
                        </a:rPr>
                        <a:t>City of Pacific</a:t>
                      </a:r>
                      <a:endParaRPr lang="en-US" sz="1400" b="0" i="0" u="none" strike="noStrike" dirty="0">
                        <a:effectLst/>
                        <a:highlight>
                          <a:srgbClr val="FF99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highlight>
                            <a:srgbClr val="FF9900"/>
                          </a:highlight>
                        </a:rPr>
                        <a:t>0.84%</a:t>
                      </a:r>
                      <a:endParaRPr lang="en-US" sz="1400" b="0" i="0" u="none" strike="noStrike" dirty="0">
                        <a:effectLst/>
                        <a:highlight>
                          <a:srgbClr val="FF99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Pierce Transit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0.60%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9312899"/>
                  </a:ext>
                </a:extLst>
              </a:tr>
              <a:tr h="2964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King County 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0.15%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Pierce County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0.15%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91853756"/>
                  </a:ext>
                </a:extLst>
              </a:tr>
              <a:tr h="2964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King County Criminal Justice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0.10%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Pierce County Criminal Justice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0.10%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3481790"/>
                  </a:ext>
                </a:extLst>
              </a:tr>
              <a:tr h="2964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King County Housing &amp; Related Services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0.10%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Pierce County Mental Health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0.10%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3763596"/>
                  </a:ext>
                </a:extLst>
              </a:tr>
              <a:tr h="2964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King County Mental Health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0.10%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Pierce County Zoo &amp; Parks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0.10%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6832079"/>
                  </a:ext>
                </a:extLst>
              </a:tr>
              <a:tr h="2964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State Administration Fee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0.01%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Pierce County Juvenile Detention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0.10%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1576410"/>
                  </a:ext>
                </a:extLst>
              </a:tr>
              <a:tr h="2964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South Sound 911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0.10%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5300374"/>
                  </a:ext>
                </a:extLst>
              </a:tr>
              <a:tr h="2964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State Administration Fee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0.01%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9072896"/>
                  </a:ext>
                </a:extLst>
              </a:tr>
              <a:tr h="6976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Total Sales Tax Rate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>
                          <a:effectLst/>
                        </a:rPr>
                        <a:t>10.10%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Total Sales Tax Rate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effectLst/>
                        </a:rPr>
                        <a:t>10.00%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059098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324634C-0C3F-D599-C0A8-6D58DFC8DEB8}"/>
              </a:ext>
            </a:extLst>
          </p:cNvPr>
          <p:cNvSpPr txBox="1"/>
          <p:nvPr/>
        </p:nvSpPr>
        <p:spPr>
          <a:xfrm>
            <a:off x="769620" y="6172200"/>
            <a:ext cx="769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City only receives 8¢ for every $1.00 of sales tax collected.</a:t>
            </a:r>
          </a:p>
        </p:txBody>
      </p:sp>
    </p:spTree>
    <p:extLst>
      <p:ext uri="{BB962C8B-B14F-4D97-AF65-F5344CB8AC3E}">
        <p14:creationId xmlns:p14="http://schemas.microsoft.com/office/powerpoint/2010/main" val="38481331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BEF4C-1D48-4256-AAB5-37998B801EE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87780" y="228600"/>
            <a:ext cx="73152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800" b="1" dirty="0">
                <a:solidFill>
                  <a:schemeClr val="accent2"/>
                </a:solidFill>
              </a:rPr>
              <a:t>Licenses &amp; Permits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508125" y="1562100"/>
            <a:ext cx="6188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dirty="0">
              <a:latin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222248" y="1421130"/>
            <a:ext cx="7848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Fees are designed to recover the cost of providing the service.</a:t>
            </a: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Development Fees</a:t>
            </a:r>
          </a:p>
          <a:p>
            <a:pPr marL="800100" lvl="1" indent="-342900">
              <a:spcBef>
                <a:spcPts val="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Building, Plumbing, Mechanical Permits</a:t>
            </a:r>
          </a:p>
          <a:p>
            <a:pPr marL="342900" indent="-342900">
              <a:spcBef>
                <a:spcPts val="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Business Licenses</a:t>
            </a:r>
          </a:p>
          <a:p>
            <a:pPr marL="342900" indent="-342900">
              <a:spcBef>
                <a:spcPts val="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Franchise Fees – Solid Waste</a:t>
            </a:r>
          </a:p>
          <a:p>
            <a:pPr marL="342900" indent="-342900">
              <a:spcBef>
                <a:spcPts val="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Pet Licenses</a:t>
            </a:r>
          </a:p>
          <a:p>
            <a:pPr marL="342900" indent="-342900">
              <a:spcBef>
                <a:spcPts val="0"/>
              </a:spcBef>
              <a:buFontTx/>
              <a:buChar char="•"/>
            </a:pPr>
            <a:endParaRPr lang="en-US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	</a:t>
            </a:r>
            <a:endParaRPr lang="en-US" sz="32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en-US" sz="3200" dirty="0">
              <a:latin typeface="Garamond" pitchFamily="18" charset="0"/>
            </a:endParaRPr>
          </a:p>
          <a:p>
            <a:pPr marL="742950" lvl="1" indent="-285750">
              <a:spcBef>
                <a:spcPct val="20000"/>
              </a:spcBef>
            </a:pPr>
            <a:endParaRPr lang="en-US" sz="3200" dirty="0">
              <a:latin typeface="Garamond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>
              <a:latin typeface="Garamond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29847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5A82EF-B202-4158-B185-66FE5450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F4574-F15E-4F71-9A53-5E53B9E170E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D8DB30-E849-2AB4-270D-1C14967887D2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304800"/>
            <a:ext cx="73152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</a:pPr>
            <a:r>
              <a:rPr lang="en-US" sz="4800" b="1" dirty="0">
                <a:solidFill>
                  <a:schemeClr val="accent2"/>
                </a:solidFill>
              </a:rPr>
              <a:t>Intergovernmental Revenue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9A69796-9085-50BF-DEA6-37996B25C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248" y="1421130"/>
            <a:ext cx="7848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Grants</a:t>
            </a:r>
          </a:p>
          <a:p>
            <a:pPr marL="800100" lvl="1" indent="-342900">
              <a:spcBef>
                <a:spcPts val="0"/>
              </a:spcBef>
              <a:buFontTx/>
              <a:buChar char="•"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King County Recycling</a:t>
            </a:r>
          </a:p>
          <a:p>
            <a:pPr marL="800100" lvl="1" indent="-342900">
              <a:spcBef>
                <a:spcPts val="0"/>
              </a:spcBef>
              <a:buFontTx/>
              <a:buChar char="•"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Port of Seattle </a:t>
            </a:r>
          </a:p>
          <a:p>
            <a:pPr marL="800100" lvl="1" indent="-342900">
              <a:spcBef>
                <a:spcPts val="0"/>
              </a:spcBef>
              <a:buFontTx/>
              <a:buChar char="•"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AWC Risk Management</a:t>
            </a:r>
          </a:p>
          <a:p>
            <a:pPr lvl="1">
              <a:spcBef>
                <a:spcPts val="0"/>
              </a:spcBef>
            </a:pPr>
            <a:endParaRPr lang="en-US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State Shared Revenue</a:t>
            </a:r>
          </a:p>
          <a:p>
            <a:pPr marL="800100" lvl="1" indent="-342900">
              <a:spcBef>
                <a:spcPts val="0"/>
              </a:spcBef>
              <a:buFontTx/>
              <a:buChar char="•"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Criminal Justice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– restricted to criminal justice programs</a:t>
            </a:r>
            <a:endParaRPr lang="en-US" sz="24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 marL="800100" lvl="1" indent="-342900">
              <a:spcBef>
                <a:spcPts val="0"/>
              </a:spcBef>
              <a:buFontTx/>
              <a:buChar char="•"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Impaired Driving – DUI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– restricted for criminal justice purposes</a:t>
            </a:r>
            <a:endParaRPr lang="en-US" sz="24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 marL="800100" lvl="1" indent="-342900">
              <a:spcBef>
                <a:spcPts val="0"/>
              </a:spcBef>
              <a:buFontTx/>
              <a:buChar char="•"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Liquor Distributions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– 2% must be used for alcohol or drug addiction programs</a:t>
            </a:r>
            <a:endParaRPr lang="en-US" sz="24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FontTx/>
              <a:buChar char="•"/>
            </a:pPr>
            <a:endParaRPr lang="en-US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	</a:t>
            </a:r>
            <a:endParaRPr lang="en-US" sz="32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en-US" sz="3200" dirty="0">
              <a:latin typeface="Garamond" pitchFamily="18" charset="0"/>
            </a:endParaRPr>
          </a:p>
          <a:p>
            <a:pPr marL="742950" lvl="1" indent="-285750">
              <a:spcBef>
                <a:spcPct val="20000"/>
              </a:spcBef>
            </a:pPr>
            <a:endParaRPr lang="en-US" sz="3200" dirty="0">
              <a:latin typeface="Garamond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>
              <a:latin typeface="Garamond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68062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BEF4C-1D48-4256-AAB5-37998B801EE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304800"/>
            <a:ext cx="7086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1" hangingPunct="1"/>
            <a:r>
              <a:rPr lang="en-US" sz="4800" b="1" dirty="0">
                <a:solidFill>
                  <a:schemeClr val="accent2"/>
                </a:solidFill>
              </a:rPr>
              <a:t>Other Revenue Sources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4B21DCC-73F1-079F-A067-C6DA2B8EE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428750"/>
            <a:ext cx="7848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Charges for Goods &amp; Services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 smtClean="0">
                <a:solidFill>
                  <a:srgbClr val="9F2936"/>
                </a:solidFill>
                <a:latin typeface="Calibri"/>
                <a:cs typeface="Times New Roman" pitchFamily="18" charset="0"/>
              </a:rPr>
              <a:t>Planning, Engineering </a:t>
            </a:r>
            <a:r>
              <a:rPr lang="en-US" sz="2000" dirty="0">
                <a:solidFill>
                  <a:srgbClr val="9F2936"/>
                </a:solidFill>
                <a:latin typeface="Calibri"/>
                <a:cs typeface="Times New Roman" pitchFamily="18" charset="0"/>
              </a:rPr>
              <a:t>&amp; Building </a:t>
            </a:r>
            <a:r>
              <a:rPr lang="en-US" sz="2000" dirty="0" smtClean="0">
                <a:solidFill>
                  <a:srgbClr val="9F2936"/>
                </a:solidFill>
                <a:latin typeface="Calibri"/>
                <a:cs typeface="Times New Roman" pitchFamily="18" charset="0"/>
              </a:rPr>
              <a:t>Inspection Activities</a:t>
            </a:r>
            <a:endParaRPr lang="en-US" sz="2000" dirty="0">
              <a:solidFill>
                <a:srgbClr val="9F2936"/>
              </a:solidFill>
              <a:latin typeface="Calibri"/>
              <a:cs typeface="Times New Roman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Miscellaneous Sales &amp; Copy Fees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9F2936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FontTx/>
              <a:buChar char="•"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Fines &amp; Penalties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– late fees on tax/license remittances</a:t>
            </a:r>
            <a:endParaRPr lang="en-US" sz="32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FontTx/>
              <a:buChar char="•"/>
            </a:pPr>
            <a:endParaRPr lang="en-US" sz="11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Miscellaneous Revenue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•"/>
            </a:pPr>
            <a:endParaRPr lang="en-US" sz="24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•"/>
            </a:pPr>
            <a:endParaRPr lang="en-US" sz="24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•"/>
            </a:pPr>
            <a:endParaRPr lang="en-US" sz="24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Other Financing Sources</a:t>
            </a:r>
          </a:p>
          <a:p>
            <a:pPr marL="800100" lvl="1" indent="-342900">
              <a:spcBef>
                <a:spcPts val="0"/>
              </a:spcBef>
              <a:buFontTx/>
              <a:buChar char="•"/>
            </a:pPr>
            <a:r>
              <a:rPr lang="en-US" sz="2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Sales of Surplus Property or Equipment</a:t>
            </a:r>
          </a:p>
          <a:p>
            <a:pPr marL="800100" lvl="1" indent="-342900">
              <a:spcBef>
                <a:spcPts val="0"/>
              </a:spcBef>
              <a:buFontTx/>
              <a:buChar char="•"/>
            </a:pPr>
            <a:r>
              <a:rPr lang="en-US" sz="2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Insurance Recoveries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757BF3C3-8243-D4F9-B02B-052AFAD1C6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164343"/>
              </p:ext>
            </p:extLst>
          </p:nvPr>
        </p:nvGraphicFramePr>
        <p:xfrm>
          <a:off x="1752600" y="3505200"/>
          <a:ext cx="60960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3738565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365478218"/>
                    </a:ext>
                  </a:extLst>
                </a:gridCol>
              </a:tblGrid>
              <a:tr h="35426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accent2"/>
                          </a:solidFill>
                        </a:rPr>
                        <a:t>Investment Interest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accent2"/>
                          </a:solidFill>
                        </a:rPr>
                        <a:t>Special Assessments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3100389"/>
                  </a:ext>
                </a:extLst>
              </a:tr>
              <a:tr h="35426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Facility Rentals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Judgments/Settlements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581909"/>
                  </a:ext>
                </a:extLst>
              </a:tr>
              <a:tr h="35426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Donations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63135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3B34E20-1B11-A383-FC69-CDA8DD9A3A7E}"/>
              </a:ext>
            </a:extLst>
          </p:cNvPr>
          <p:cNvSpPr txBox="1"/>
          <p:nvPr/>
        </p:nvSpPr>
        <p:spPr>
          <a:xfrm>
            <a:off x="1307432" y="581787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Operating Transfers</a:t>
            </a:r>
          </a:p>
        </p:txBody>
      </p:sp>
    </p:spTree>
    <p:extLst>
      <p:ext uri="{BB962C8B-B14F-4D97-AF65-F5344CB8AC3E}">
        <p14:creationId xmlns:p14="http://schemas.microsoft.com/office/powerpoint/2010/main" val="378688058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5400" b="1" dirty="0">
                <a:solidFill>
                  <a:srgbClr val="153DAF"/>
                </a:solidFill>
              </a:rPr>
              <a:t>2023 Property Tax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326105"/>
            <a:ext cx="7406640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800" b="1" dirty="0">
                <a:solidFill>
                  <a:srgbClr val="153DAF"/>
                </a:solidFill>
              </a:rPr>
              <a:t>City of Pacific</a:t>
            </a:r>
          </a:p>
          <a:p>
            <a:pPr algn="ctr" eaLnBrk="1" hangingPunct="1"/>
            <a:endParaRPr lang="en-US" sz="3600" i="1" dirty="0">
              <a:solidFill>
                <a:schemeClr val="accent2"/>
              </a:solidFill>
            </a:endParaRPr>
          </a:p>
          <a:p>
            <a:pPr algn="ctr" eaLnBrk="1" hangingPunct="1"/>
            <a:endParaRPr lang="en-US" sz="3600" i="1" dirty="0">
              <a:solidFill>
                <a:schemeClr val="accent2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9A8886C-C4A2-FC31-F7A0-6DAF282BE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469107"/>
            <a:ext cx="3738380" cy="23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74221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2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1996C90EED2D4D9599996C4A8D6247" ma:contentTypeVersion="13" ma:contentTypeDescription="Create a new document." ma:contentTypeScope="" ma:versionID="fc2f82966dea0b8b8316b74093dbc221">
  <xsd:schema xmlns:xsd="http://www.w3.org/2001/XMLSchema" xmlns:xs="http://www.w3.org/2001/XMLSchema" xmlns:p="http://schemas.microsoft.com/office/2006/metadata/properties" xmlns:ns2="142a7647-b4a8-4c7e-8efc-fd4740f86380" xmlns:ns3="70c32d04-5e1d-48ae-bf44-489b1cf14dd4" targetNamespace="http://schemas.microsoft.com/office/2006/metadata/properties" ma:root="true" ma:fieldsID="ea98750f7758da731e53ff2a0a11e0d7" ns2:_="" ns3:_="">
    <xsd:import namespace="142a7647-b4a8-4c7e-8efc-fd4740f86380"/>
    <xsd:import namespace="70c32d04-5e1d-48ae-bf44-489b1cf14dd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2a7647-b4a8-4c7e-8efc-fd4740f863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32d04-5e1d-48ae-bf44-489b1cf14d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1A9704-B4C3-47C0-8DE4-99EC783336BA}">
  <ds:schemaRefs>
    <ds:schemaRef ds:uri="http://schemas.microsoft.com/office/2006/documentManagement/types"/>
    <ds:schemaRef ds:uri="70c32d04-5e1d-48ae-bf44-489b1cf14dd4"/>
    <ds:schemaRef ds:uri="142a7647-b4a8-4c7e-8efc-fd4740f86380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4C7230B-E452-41BA-B1B8-C7A27F6BD5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2a7647-b4a8-4c7e-8efc-fd4740f86380"/>
    <ds:schemaRef ds:uri="70c32d04-5e1d-48ae-bf44-489b1cf14d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2A569C0-54BB-4549-943D-FF99E45833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855</Words>
  <Application>Microsoft Office PowerPoint</Application>
  <PresentationFormat>On-screen Show (4:3)</PresentationFormat>
  <Paragraphs>325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Garamond</vt:lpstr>
      <vt:lpstr>Tahoma</vt:lpstr>
      <vt:lpstr>Times New Roman</vt:lpstr>
      <vt:lpstr>Verdana</vt:lpstr>
      <vt:lpstr>Wingdings 2</vt:lpstr>
      <vt:lpstr>Solstice</vt:lpstr>
      <vt:lpstr>2023 Revenue Sources</vt:lpstr>
      <vt:lpstr>General Fund Revenue Trends</vt:lpstr>
      <vt:lpstr>2023 Proposed General Fund Revenue Sources</vt:lpstr>
      <vt:lpstr>General Fund Taxes</vt:lpstr>
      <vt:lpstr>Where Does Your Sales Tax Go?</vt:lpstr>
      <vt:lpstr>Licenses &amp; Permits</vt:lpstr>
      <vt:lpstr>PowerPoint Presentation</vt:lpstr>
      <vt:lpstr>Other Revenue Sources</vt:lpstr>
      <vt:lpstr>2023 Property Tax</vt:lpstr>
      <vt:lpstr>Assessed Valuation</vt:lpstr>
      <vt:lpstr>New Construction</vt:lpstr>
      <vt:lpstr>Property Tax Calculation</vt:lpstr>
      <vt:lpstr>Where Did Your 2022 Property Tax Dollar Go?</vt:lpstr>
      <vt:lpstr>PowerPoint Presentation</vt:lpstr>
      <vt:lpstr>City Property Tax Comparisons</vt:lpstr>
      <vt:lpstr>Property Tax Levy</vt:lpstr>
      <vt:lpstr>2023 Proposed Property Tax Levy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2018-11-08T03:26:45Z</dcterms:created>
  <dcterms:modified xsi:type="dcterms:W3CDTF">2022-11-30T02:37:07Z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0x010100E01996C90EED2D4D9599996C4A8D6247</vt:lpwstr>
  </property>
</Properties>
</file>